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987" r:id="rId3"/>
    <p:sldId id="989" r:id="rId4"/>
    <p:sldId id="995" r:id="rId5"/>
    <p:sldId id="996" r:id="rId6"/>
    <p:sldId id="1006" r:id="rId7"/>
    <p:sldId id="1007" r:id="rId8"/>
    <p:sldId id="1005" r:id="rId9"/>
    <p:sldId id="997" r:id="rId10"/>
    <p:sldId id="990" r:id="rId11"/>
    <p:sldId id="999" r:id="rId12"/>
    <p:sldId id="1003" r:id="rId13"/>
    <p:sldId id="1000" r:id="rId14"/>
    <p:sldId id="1001" r:id="rId15"/>
    <p:sldId id="1002" r:id="rId16"/>
    <p:sldId id="988" r:id="rId17"/>
    <p:sldId id="1004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2  A new 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student</a:t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Story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marL="1778000" indent="-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—How many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there in your class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—There are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twenty-two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4422775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child	B. girl	C. boys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606" y="2708920"/>
            <a:ext cx="84478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how many</a:t>
            </a:r>
            <a:r>
              <a:rPr lang="zh-CN" altLang="zh-CN" dirty="0">
                <a:cs typeface="Times New Roman" panose="02020603050405020304" pitchFamily="18" charset="0"/>
              </a:rPr>
              <a:t>后跟可数名词的复数形式，故选</a:t>
            </a:r>
            <a:r>
              <a:rPr lang="en-US" altLang="zh-CN" dirty="0">
                <a:cs typeface="Times New Roman" panose="02020603050405020304" pitchFamily="18" charset="0"/>
              </a:rPr>
              <a:t>boys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45599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—Where’s the music room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on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second        B. second	C. two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4606" y="4651644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几楼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用序数词表示，序数词前要加定冠词</a:t>
            </a:r>
            <a:r>
              <a:rPr lang="en-US" altLang="zh-CN" dirty="0"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5418" y="343903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12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虚线框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7523019" y="1484289"/>
            <a:ext cx="4446156" cy="441007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有两个多余选项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Hi, Helen.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in, please.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204" y="2053815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you.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rooms are there in your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7540110" y="1277716"/>
            <a:ext cx="4502482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How nice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It’s in the fridge.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This is the living room.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Welcome to my home.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Let’s go to the bedroom.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There are five.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It’s beside the bathroom.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46934" y="15197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020308" y="219788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6726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204" y="764704"/>
            <a:ext cx="11485848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show me around the house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Sure.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so big. Where is your bedroom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and have a look.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Wow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dolls in your </a:t>
            </a: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bedroom.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90750" y="90872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871938" y="21670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990750" y="3437546"/>
            <a:ext cx="463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G</a:t>
            </a:r>
            <a:endParaRPr lang="zh-CN" altLang="en-US" dirty="0"/>
          </a:p>
        </p:txBody>
      </p:sp>
      <p:pic>
        <p:nvPicPr>
          <p:cNvPr id="6" name="虚线框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7523019" y="1043285"/>
            <a:ext cx="4446156" cy="4410075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7540110" y="836712"/>
            <a:ext cx="4502482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How nice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It’s in the fridge.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This is the living room.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Welcome to my home.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Let’s go to the bedroom.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There are five.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It’s beside the bathroom.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6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76672"/>
            <a:ext cx="11485848" cy="58169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your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are.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41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438" y="1116924"/>
            <a:ext cx="10012045" cy="708660"/>
          </a:xfrm>
          <a:prstGeom prst="rect">
            <a:avLst/>
          </a:prstGeom>
        </p:spPr>
      </p:pic>
      <p:pic>
        <p:nvPicPr>
          <p:cNvPr id="4" name="qq09.jpg" descr="id:214749415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99062" y="3284230"/>
            <a:ext cx="6675755" cy="15494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38822" y="2358918"/>
            <a:ext cx="21275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any libraries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126654" y="3644444"/>
            <a:ext cx="18517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How many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93013" y="4959752"/>
            <a:ext cx="1213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Where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86894" y="5616370"/>
            <a:ext cx="2048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second floor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84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66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是牛津大学的一名新生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她正在拍摄视频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帮助朋友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沉浸式逛校园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Hello, my friends. Welcome to my university, University of Oxford. Do you know the film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the canteen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餐厅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film. In front of the building, there is grass. We can read books and have a picnic here. Now we are in Bodleian Old Library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博德利老图书馆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654" y="1053152"/>
            <a:ext cx="3024336" cy="5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23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consists 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reading rooms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阅览室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like the reading room on the first floor. There are four museums in my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school-Ashmolean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Museum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阿什莫林博物馆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Pitt Rivers Museum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皮特河博物馆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Oxford University Museum of Natural History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牛津大学自然史博物馆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Museum of the History of Science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科学史博物馆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Ashmolean Museum is the oldest museum in England. I hope you can visit my school one day.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77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根据短文内容，判断句子正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canteen in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in Kitty’s school.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Kitty can read books on the grass.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Bodleian Old Library consists of four reading rooms.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Kitty likes the reading room on the third floor.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Pitt Rivers Museum is the oldest museum in England.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4092" y="14847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12057" y="21328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1675" y="2731279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65546" y="340983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4092" y="405135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9643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Do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University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Oxford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639256" y="1198743"/>
            <a:ext cx="4032448" cy="58790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6574" y="2293964"/>
            <a:ext cx="83037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Yes, I do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Because it’s very famous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	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083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S01.eps" descr="id:21474940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5734" y="980728"/>
            <a:ext cx="10881983" cy="622973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80936" y="151113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00382" y="353937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3340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32" y="2032279"/>
            <a:ext cx="11107948" cy="155693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0590" y="4127565"/>
            <a:ext cx="7851264" cy="2265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Let’s go to the library to read books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We have a new student in our class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The boy is in the music room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Look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！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This is our computer room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There is a table tennis room in our school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788550" y="3640601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1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412286" y="364418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2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86784" y="364418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3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03974" y="365273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4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52400" y="364418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5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根据句意提示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从方框中选择相对应的选项。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8900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music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art 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library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playground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8900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computer room	F. classroom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place where there are a lot of books. We can read books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place where there is a piano. We can sing songs in it.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place where there are some computers. We can have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computer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 in 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34566" y="1484784"/>
            <a:ext cx="10297144" cy="122413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8454" y="27723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65546" y="40685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27722" y="467877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30296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place. We can run, play basketball, football and table tennis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place where there are some desks and chairs. Students study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and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here.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place. We can have art lessons 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836712"/>
            <a:ext cx="11296112" cy="138499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88900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A. music room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      B. art room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   C. library</a:t>
            </a:r>
            <a:r>
              <a:rPr lang="en-US" altLang="zh-CN" sz="1200" b="0" dirty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D. playground	</a:t>
            </a: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88900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E. computer room	F. classroom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6722" y="242736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368775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02225" y="49960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684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S02.eps" descr="id:21474941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96752"/>
            <a:ext cx="7535545" cy="7086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80936" y="1802094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用所给单词的适当形式填空。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sister, Lily. Can you show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our school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 is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582" y="3113838"/>
            <a:ext cx="92890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show</a:t>
            </a:r>
            <a:r>
              <a:rPr lang="zh-CN" altLang="zh-CN" dirty="0">
                <a:cs typeface="Times New Roman" panose="02020603050405020304" pitchFamily="18" charset="0"/>
              </a:rPr>
              <a:t>是动词，后面接人称代词宾格，</a:t>
            </a:r>
            <a:r>
              <a:rPr lang="en-US" altLang="zh-CN" dirty="0">
                <a:cs typeface="Times New Roman" panose="02020603050405020304" pitchFamily="18" charset="0"/>
              </a:rPr>
              <a:t>she</a:t>
            </a:r>
            <a:r>
              <a:rPr lang="zh-CN" altLang="zh-CN" dirty="0">
                <a:cs typeface="Times New Roman" panose="02020603050405020304" pitchFamily="18" charset="0"/>
              </a:rPr>
              <a:t>的宾格是</a:t>
            </a:r>
            <a:r>
              <a:rPr lang="en-US" altLang="zh-CN" dirty="0">
                <a:cs typeface="Times New Roman" panose="02020603050405020304" pitchFamily="18" charset="0"/>
              </a:rPr>
              <a:t>her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6574" y="4255272"/>
            <a:ext cx="114143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cs typeface="Times New Roman" panose="02020603050405020304" pitchFamily="18" charset="0"/>
              </a:rPr>
              <a:t> “</a:t>
            </a:r>
            <a:r>
              <a:rPr lang="zh-CN" altLang="zh-CN" dirty="0">
                <a:cs typeface="Times New Roman" panose="02020603050405020304" pitchFamily="18" charset="0"/>
              </a:rPr>
              <a:t>在几楼</a:t>
            </a:r>
            <a:r>
              <a:rPr lang="en-US" altLang="zh-CN" dirty="0">
                <a:cs typeface="Times New Roman" panose="02020603050405020304" pitchFamily="18" charset="0"/>
              </a:rPr>
              <a:t>” </a:t>
            </a:r>
            <a:r>
              <a:rPr lang="zh-CN" altLang="zh-CN" dirty="0">
                <a:cs typeface="Times New Roman" panose="02020603050405020304" pitchFamily="18" charset="0"/>
              </a:rPr>
              <a:t>要用序数词，</a:t>
            </a:r>
            <a:r>
              <a:rPr lang="en-US" altLang="zh-CN" dirty="0">
                <a:cs typeface="Times New Roman" panose="02020603050405020304" pitchFamily="18" charset="0"/>
              </a:rPr>
              <a:t>one</a:t>
            </a:r>
            <a:r>
              <a:rPr lang="zh-CN" altLang="zh-CN" dirty="0">
                <a:cs typeface="Times New Roman" panose="02020603050405020304" pitchFamily="18" charset="0"/>
              </a:rPr>
              <a:t>的序数词是</a:t>
            </a:r>
            <a:r>
              <a:rPr lang="en-US" altLang="zh-CN" dirty="0">
                <a:cs typeface="Times New Roman" panose="02020603050405020304" pitchFamily="18" charset="0"/>
              </a:rPr>
              <a:t>first,</a:t>
            </a:r>
            <a:r>
              <a:rPr lang="zh-CN" altLang="zh-CN" dirty="0">
                <a:cs typeface="Times New Roman" panose="02020603050405020304" pitchFamily="18" charset="0"/>
              </a:rPr>
              <a:t>且序数词前通常加</a:t>
            </a:r>
            <a:r>
              <a:rPr lang="en-US" altLang="zh-CN" dirty="0">
                <a:cs typeface="Times New Roman" panose="02020603050405020304" pitchFamily="18" charset="0"/>
              </a:rPr>
              <a:t>the,</a:t>
            </a:r>
            <a:r>
              <a:rPr lang="zh-CN" altLang="zh-CN" dirty="0">
                <a:cs typeface="Times New Roman" panose="02020603050405020304" pitchFamily="18" charset="0"/>
              </a:rPr>
              <a:t>所以是</a:t>
            </a:r>
            <a:r>
              <a:rPr lang="en-US" altLang="zh-CN" dirty="0">
                <a:cs typeface="Times New Roman" panose="02020603050405020304" pitchFamily="18" charset="0"/>
              </a:rPr>
              <a:t>the first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92336" y="2545740"/>
            <a:ext cx="7024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her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790950" y="3744238"/>
            <a:ext cx="1391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the first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0568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80936" y="980728"/>
            <a:ext cx="1148584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little brother’s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birthday today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table tennis rooms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 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592489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第几个生日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，要用序数词，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的序数词是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意思是今天是我弟弟的三岁生日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第三个生日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72390" y="335699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11688445" algn="r"/>
              </a:tabLs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 table tennis rooms”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是复数，一般现在时中，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70343" y="1052736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third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47134" y="2844390"/>
            <a:ext cx="675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are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00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410966"/>
            <a:ext cx="11655307" cy="352382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0966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基数词和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序数词的区别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基数词用于表示数量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可修饰可数名词复数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多少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的问题。序数词用于表示顺序或位置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第几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的问题。序数词通常由基数词变化而来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一般在基数词后直接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但也有特殊变化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one-</a:t>
            </a:r>
            <a:r>
              <a:rPr lang="en-US" altLang="zh-CN" b="1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first,two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second,three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-third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818" y="1395524"/>
            <a:ext cx="1626314" cy="49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5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80936" y="1115384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new classrooms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flowers in the garden.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757009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表明主语是复数，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3844" y="286148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 flowers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句型中，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动词根据后面的名词复数形式用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7457" y="1206866"/>
            <a:ext cx="10807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These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74726" y="2413855"/>
            <a:ext cx="675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are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79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football and two basketballs in the sports hall.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4422775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are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</a:p>
          <a:p>
            <a:pPr indent="1778000" hangingPunct="0">
              <a:spcAft>
                <a:spcPts val="0"/>
              </a:spcAft>
              <a:tabLst>
                <a:tab pos="630555" algn="l"/>
                <a:tab pos="4422775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4422775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 cakes in our fridge.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4187825" algn="l"/>
                <a:tab pos="423545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are		B. aren’t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isn’t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619820"/>
            <a:ext cx="1106137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there be</a:t>
            </a:r>
            <a:r>
              <a:rPr lang="zh-CN" altLang="zh-CN" dirty="0">
                <a:cs typeface="Times New Roman" panose="02020603050405020304" pitchFamily="18" charset="0"/>
              </a:rPr>
              <a:t>句型遵循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就近原则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cs typeface="Times New Roman" panose="02020603050405020304" pitchFamily="18" charset="0"/>
              </a:rPr>
              <a:t>a football</a:t>
            </a:r>
            <a:r>
              <a:rPr lang="zh-CN" altLang="zh-CN" dirty="0">
                <a:cs typeface="Times New Roman" panose="02020603050405020304" pitchFamily="18" charset="0"/>
              </a:rPr>
              <a:t>为可数名词单数，故用</a:t>
            </a:r>
            <a:r>
              <a:rPr lang="en-US" altLang="zh-CN" dirty="0"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4492028"/>
            <a:ext cx="110892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cs typeface="Times New Roman" panose="02020603050405020304" pitchFamily="18" charset="0"/>
              </a:rPr>
              <a:t>any</a:t>
            </a:r>
            <a:r>
              <a:rPr lang="zh-CN" altLang="zh-CN" dirty="0">
                <a:cs typeface="Times New Roman" panose="02020603050405020304" pitchFamily="18" charset="0"/>
              </a:rPr>
              <a:t>可知此题为</a:t>
            </a:r>
            <a:r>
              <a:rPr lang="en-US" altLang="zh-CN" dirty="0">
                <a:cs typeface="Times New Roman" panose="02020603050405020304" pitchFamily="18" charset="0"/>
              </a:rPr>
              <a:t>there be</a:t>
            </a:r>
            <a:r>
              <a:rPr lang="zh-CN" altLang="zh-CN" dirty="0">
                <a:cs typeface="Times New Roman" panose="02020603050405020304" pitchFamily="18" charset="0"/>
              </a:rPr>
              <a:t>句型的否定句，</a:t>
            </a:r>
            <a:r>
              <a:rPr lang="en-US" altLang="zh-CN" dirty="0">
                <a:cs typeface="Times New Roman" panose="02020603050405020304" pitchFamily="18" charset="0"/>
              </a:rPr>
              <a:t>cakes</a:t>
            </a:r>
            <a:r>
              <a:rPr lang="zh-CN" altLang="zh-CN" dirty="0">
                <a:cs typeface="Times New Roman" panose="02020603050405020304" pitchFamily="18" charset="0"/>
              </a:rPr>
              <a:t>为名词复数，故用</a:t>
            </a:r>
            <a:r>
              <a:rPr lang="en-US" altLang="zh-CN" dirty="0">
                <a:cs typeface="Times New Roman" panose="02020603050405020304" pitchFamily="18" charset="0"/>
              </a:rPr>
              <a:t>aren’t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147623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0049" y="33020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83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1459</Words>
  <Application>Microsoft Office PowerPoint</Application>
  <PresentationFormat>自定义</PresentationFormat>
  <Paragraphs>145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341</cp:revision>
  <dcterms:created xsi:type="dcterms:W3CDTF">2020-11-06T05:24:00Z</dcterms:created>
  <dcterms:modified xsi:type="dcterms:W3CDTF">2025-06-30T05:56:02Z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